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10020300" cy="14449425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FF"/>
    <a:srgbClr val="00B0F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54" autoAdjust="0"/>
  </p:normalViewPr>
  <p:slideViewPr>
    <p:cSldViewPr>
      <p:cViewPr>
        <p:scale>
          <a:sx n="70" d="100"/>
          <a:sy n="70" d="100"/>
        </p:scale>
        <p:origin x="-2136" y="187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813" cy="722313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313" y="1"/>
            <a:ext cx="4343400" cy="722313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B30C5D80-94E0-4B8F-9895-53470BB99009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9738" y="1085850"/>
            <a:ext cx="4060825" cy="5414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715" y="6862763"/>
            <a:ext cx="8016875" cy="6502400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723938"/>
            <a:ext cx="4341813" cy="722313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313" y="13723938"/>
            <a:ext cx="4343400" cy="722313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37EEC0C4-0CCF-4656-9712-6F5EAE2B7F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26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C0C4-0CCF-4656-9712-6F5EAE2B7F4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38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6531040" y="1136846"/>
            <a:ext cx="2689160" cy="8443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47" name="Rounded Rectangle 46"/>
          <p:cNvSpPr/>
          <p:nvPr/>
        </p:nvSpPr>
        <p:spPr>
          <a:xfrm>
            <a:off x="3397371" y="1136844"/>
            <a:ext cx="2689160" cy="8443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9" name="Rounded Rectangle 8"/>
          <p:cNvSpPr/>
          <p:nvPr/>
        </p:nvSpPr>
        <p:spPr>
          <a:xfrm>
            <a:off x="392900" y="1129652"/>
            <a:ext cx="2689160" cy="8587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4" name="TextBox 3"/>
          <p:cNvSpPr txBox="1"/>
          <p:nvPr/>
        </p:nvSpPr>
        <p:spPr>
          <a:xfrm>
            <a:off x="1544538" y="291421"/>
            <a:ext cx="66501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&lt;TITLE&gt; STRATEGY &lt;dates&gt;</a:t>
            </a:r>
            <a:endParaRPr lang="en-AU" sz="20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0408" y="4750743"/>
            <a:ext cx="8898205" cy="325965"/>
          </a:xfrm>
          <a:prstGeom prst="roundRect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</a:rPr>
              <a:t>HOW</a:t>
            </a:r>
            <a:endParaRPr lang="en-A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2015" y="5105400"/>
            <a:ext cx="8878369" cy="914400"/>
            <a:chOff x="163292" y="4679349"/>
            <a:chExt cx="7353193" cy="1134933"/>
          </a:xfrm>
          <a:solidFill>
            <a:srgbClr val="4F81BD">
              <a:alpha val="30196"/>
            </a:srgbClr>
          </a:solidFill>
        </p:grpSpPr>
        <p:sp>
          <p:nvSpPr>
            <p:cNvPr id="33" name="Rounded Rectangle 32"/>
            <p:cNvSpPr/>
            <p:nvPr/>
          </p:nvSpPr>
          <p:spPr>
            <a:xfrm>
              <a:off x="2693615" y="4694494"/>
              <a:ext cx="2409893" cy="1119788"/>
            </a:xfrm>
            <a:prstGeom prst="roundRect">
              <a:avLst>
                <a:gd name="adj" fmla="val 9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05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050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05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r>
                <a:rPr lang="en-AU" sz="1200" b="1" dirty="0">
                  <a:solidFill>
                    <a:schemeClr val="tx2">
                      <a:lumMod val="50000"/>
                    </a:schemeClr>
                  </a:solidFill>
                </a:rPr>
                <a:t>How are you going to achieve Priority </a:t>
              </a:r>
              <a:r>
                <a:rPr lang="en-AU" sz="1200" b="1" dirty="0" smtClean="0">
                  <a:solidFill>
                    <a:schemeClr val="tx2">
                      <a:lumMod val="50000"/>
                    </a:schemeClr>
                  </a:solidFill>
                </a:rPr>
                <a:t>2</a:t>
              </a:r>
              <a:endParaRPr lang="en-AU" sz="1200" b="1" dirty="0">
                <a:solidFill>
                  <a:schemeClr val="tx2"/>
                </a:solidFill>
              </a:endParaRPr>
            </a:p>
            <a:p>
              <a:pPr algn="ctr"/>
              <a:endParaRPr lang="en-AU" sz="105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050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05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63292" y="4679349"/>
              <a:ext cx="2410653" cy="1134689"/>
            </a:xfrm>
            <a:prstGeom prst="roundRect">
              <a:avLst>
                <a:gd name="adj" fmla="val 136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05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40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4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AU" sz="1200" b="1" dirty="0" smtClean="0">
                  <a:solidFill>
                    <a:schemeClr val="tx2">
                      <a:lumMod val="50000"/>
                    </a:schemeClr>
                  </a:solidFill>
                </a:rPr>
                <a:t>How are you going to achieve Priority 1</a:t>
              </a:r>
              <a:endParaRPr lang="en-AU" sz="1200" b="1" dirty="0" smtClean="0">
                <a:solidFill>
                  <a:schemeClr val="tx2"/>
                </a:solidFill>
              </a:endParaRPr>
            </a:p>
            <a:p>
              <a:pPr algn="ctr"/>
              <a:endParaRPr lang="en-AU" sz="1050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05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800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AU" sz="105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260397" y="4694495"/>
              <a:ext cx="2256088" cy="1119787"/>
            </a:xfrm>
            <a:prstGeom prst="roundRect">
              <a:avLst>
                <a:gd name="adj" fmla="val 68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chemeClr val="tx2">
                      <a:lumMod val="50000"/>
                    </a:schemeClr>
                  </a:solidFill>
                </a:rPr>
                <a:t>How are you going to achieve Priority </a:t>
              </a:r>
              <a:r>
                <a:rPr lang="en-AU" sz="1200" b="1" dirty="0" smtClean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AU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392900" y="6205725"/>
            <a:ext cx="8852666" cy="355483"/>
          </a:xfrm>
          <a:prstGeom prst="round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BRINGING OUR STRATEGY TO LIFE (this describes your main targets or objectives)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4877" y="6705600"/>
            <a:ext cx="2871856" cy="4140631"/>
          </a:xfrm>
          <a:prstGeom prst="roundRect">
            <a:avLst>
              <a:gd name="adj" fmla="val 4778"/>
            </a:avLst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spcBef>
                <a:spcPts val="400"/>
              </a:spcBef>
              <a:buFont typeface="+mj-lt"/>
              <a:buAutoNum type="arabicPeriod"/>
            </a:pPr>
            <a:r>
              <a:rPr lang="en-A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describes the key objectives  or projects to achieve your strategic priority – try and have no more than 8  - remember this is NOT your execution plan</a:t>
            </a:r>
          </a:p>
          <a:p>
            <a:pPr marL="180975" indent="-180975">
              <a:spcBef>
                <a:spcPts val="400"/>
              </a:spcBef>
              <a:buFont typeface="+mj-lt"/>
              <a:buAutoNum type="arabicPeriod" startAt="5"/>
            </a:pPr>
            <a:endParaRPr lang="en-A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AU" sz="9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438239" y="6705600"/>
            <a:ext cx="2820899" cy="4140632"/>
          </a:xfrm>
          <a:prstGeom prst="roundRect">
            <a:avLst>
              <a:gd name="adj" fmla="val 6118"/>
            </a:avLst>
          </a:prstGeom>
          <a:solidFill>
            <a:schemeClr val="bg1"/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spcBef>
                <a:spcPts val="400"/>
              </a:spcBef>
              <a:buFont typeface="+mj-lt"/>
              <a:buAutoNum type="arabicPeriod"/>
            </a:pPr>
            <a:r>
              <a:rPr lang="en-AU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describes the key objectives to achieve your strategic priority – try and have no more than 8  - remember this is NOT your execution plan</a:t>
            </a:r>
          </a:p>
          <a:p>
            <a:pPr marL="180975" indent="-180975">
              <a:spcBef>
                <a:spcPts val="400"/>
              </a:spcBef>
              <a:buFont typeface="+mj-lt"/>
              <a:buAutoNum type="arabicPeriod" startAt="5"/>
            </a:pPr>
            <a:endParaRPr lang="en-A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561074" y="6705600"/>
            <a:ext cx="2689160" cy="4166463"/>
          </a:xfrm>
          <a:prstGeom prst="roundRect">
            <a:avLst>
              <a:gd name="adj" fmla="val 4579"/>
            </a:avLst>
          </a:prstGeom>
          <a:solidFill>
            <a:schemeClr val="bg1"/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spcBef>
                <a:spcPts val="400"/>
              </a:spcBef>
              <a:buFont typeface="+mj-lt"/>
              <a:buAutoNum type="arabicPeriod"/>
            </a:pPr>
            <a:r>
              <a:rPr lang="en-AU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describes the key objectives to achieve your strategic priority – try and have no more than 8  - remember this is NOT your execution plan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02080" y="11362467"/>
            <a:ext cx="2974520" cy="1291093"/>
          </a:xfrm>
          <a:prstGeom prst="roundRect">
            <a:avLst>
              <a:gd name="adj" fmla="val 8456"/>
            </a:avLst>
          </a:prstGeom>
          <a:solidFill>
            <a:schemeClr val="tx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 smtClean="0">
                <a:solidFill>
                  <a:schemeClr val="bg1"/>
                </a:solidFill>
              </a:rPr>
              <a:t>If you are successful in achieving your strategic priority what will the specific outcomes and outputs look like?  These are your KPI’s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507074" y="11362467"/>
            <a:ext cx="2796458" cy="1303277"/>
          </a:xfrm>
          <a:prstGeom prst="roundRect">
            <a:avLst>
              <a:gd name="adj" fmla="val 9404"/>
            </a:avLst>
          </a:prstGeom>
          <a:solidFill>
            <a:schemeClr val="tx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bg1"/>
                </a:solidFill>
              </a:rPr>
              <a:t>If you are successful in achieving your strategic priority what will the specific outcomes and outputs look like?  These are your KPI’s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527604" y="11362467"/>
            <a:ext cx="2736466" cy="1303277"/>
          </a:xfrm>
          <a:prstGeom prst="roundRect">
            <a:avLst>
              <a:gd name="adj" fmla="val 8108"/>
            </a:avLst>
          </a:prstGeom>
          <a:solidFill>
            <a:schemeClr val="tx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bg1"/>
                </a:solidFill>
              </a:rPr>
              <a:t>If you are successful in achieving your strategic priority what will the specific outcomes and outputs look like?  These are your KPI’s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7282" y="2113893"/>
            <a:ext cx="8886788" cy="6554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OUR GOAL</a:t>
            </a:r>
            <a:endParaRPr lang="en-AU" sz="1600" dirty="0">
              <a:solidFill>
                <a:schemeClr val="bg1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AU" sz="1400" b="1" dirty="0" smtClean="0">
                <a:solidFill>
                  <a:schemeClr val="bg1"/>
                </a:solidFill>
              </a:rPr>
              <a:t>This describes the end goal of your strategy – keep it short and concise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012" y="1187067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tx2">
                    <a:lumMod val="50000"/>
                  </a:schemeClr>
                </a:solidFill>
              </a:rPr>
              <a:t>OUR VISION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54618" y="1187067"/>
            <a:ext cx="2558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rgbClr val="002060"/>
                </a:solidFill>
              </a:rPr>
              <a:t>OUR MISSION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65823" y="1163936"/>
            <a:ext cx="2578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rgbClr val="002060"/>
                </a:solidFill>
              </a:rPr>
              <a:t>OUR POINT OF DIFFERENCE</a:t>
            </a:r>
          </a:p>
        </p:txBody>
      </p:sp>
      <p:sp>
        <p:nvSpPr>
          <p:cNvPr id="11" name="Isosceles Triangle 10"/>
          <p:cNvSpPr/>
          <p:nvPr/>
        </p:nvSpPr>
        <p:spPr>
          <a:xfrm rot="5400000">
            <a:off x="2931602" y="1404601"/>
            <a:ext cx="361566" cy="32843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49" name="Isosceles Triangle 48"/>
          <p:cNvSpPr/>
          <p:nvPr/>
        </p:nvSpPr>
        <p:spPr>
          <a:xfrm rot="5400000">
            <a:off x="6069964" y="1404601"/>
            <a:ext cx="361566" cy="32843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51" name="Isosceles Triangle 50"/>
          <p:cNvSpPr/>
          <p:nvPr/>
        </p:nvSpPr>
        <p:spPr>
          <a:xfrm rot="10800000">
            <a:off x="4699909" y="6019604"/>
            <a:ext cx="216211" cy="135066"/>
          </a:xfrm>
          <a:prstGeom prst="triangle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52" name="Isosceles Triangle 51"/>
          <p:cNvSpPr/>
          <p:nvPr/>
        </p:nvSpPr>
        <p:spPr>
          <a:xfrm rot="10800000">
            <a:off x="7865238" y="6019604"/>
            <a:ext cx="216211" cy="135066"/>
          </a:xfrm>
          <a:prstGeom prst="triangle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53" name="Isosceles Triangle 52"/>
          <p:cNvSpPr/>
          <p:nvPr/>
        </p:nvSpPr>
        <p:spPr>
          <a:xfrm rot="10800000">
            <a:off x="1599364" y="6019801"/>
            <a:ext cx="216211" cy="135066"/>
          </a:xfrm>
          <a:prstGeom prst="triangle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55" name="Rounded Rectangle 54"/>
          <p:cNvSpPr/>
          <p:nvPr/>
        </p:nvSpPr>
        <p:spPr>
          <a:xfrm>
            <a:off x="394935" y="3043410"/>
            <a:ext cx="8875470" cy="32596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STRATEGIC PRIORITIES</a:t>
            </a:r>
            <a:endParaRPr lang="en-AU" sz="1600" b="1" dirty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53148" y="3465914"/>
            <a:ext cx="8930320" cy="1134689"/>
            <a:chOff x="249476" y="4785289"/>
            <a:chExt cx="7396219" cy="1134689"/>
          </a:xfrm>
          <a:solidFill>
            <a:schemeClr val="bg1"/>
          </a:solidFill>
        </p:grpSpPr>
        <p:grpSp>
          <p:nvGrpSpPr>
            <p:cNvPr id="57" name="Group 56"/>
            <p:cNvGrpSpPr/>
            <p:nvPr/>
          </p:nvGrpSpPr>
          <p:grpSpPr>
            <a:xfrm>
              <a:off x="249476" y="4785289"/>
              <a:ext cx="7396219" cy="1134689"/>
              <a:chOff x="249476" y="4714869"/>
              <a:chExt cx="7396219" cy="1134689"/>
            </a:xfrm>
            <a:grpFill/>
          </p:grpSpPr>
          <p:sp>
            <p:nvSpPr>
              <p:cNvPr id="61" name="Rounded Rectangle 60"/>
              <p:cNvSpPr/>
              <p:nvPr/>
            </p:nvSpPr>
            <p:spPr>
              <a:xfrm>
                <a:off x="249476" y="4714869"/>
                <a:ext cx="2416530" cy="1134689"/>
              </a:xfrm>
              <a:prstGeom prst="roundRect">
                <a:avLst>
                  <a:gd name="adj" fmla="val 13607"/>
                </a:avLst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5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4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4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05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800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05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5366095" y="4729771"/>
                <a:ext cx="2279600" cy="1119787"/>
              </a:xfrm>
              <a:prstGeom prst="roundRect">
                <a:avLst>
                  <a:gd name="adj" fmla="val 6831"/>
                </a:avLst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800127" y="4714869"/>
                <a:ext cx="2395442" cy="1119788"/>
              </a:xfrm>
              <a:prstGeom prst="roundRect">
                <a:avLst>
                  <a:gd name="adj" fmla="val 9810"/>
                </a:avLst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5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050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05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050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en-AU" sz="105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308457" y="4833739"/>
              <a:ext cx="216024" cy="30777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1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43115" y="4785289"/>
              <a:ext cx="216024" cy="30777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2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Isosceles Triangle 63"/>
          <p:cNvSpPr/>
          <p:nvPr/>
        </p:nvSpPr>
        <p:spPr>
          <a:xfrm rot="10800000">
            <a:off x="4685289" y="4552976"/>
            <a:ext cx="216211" cy="13506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65" name="Isosceles Triangle 64"/>
          <p:cNvSpPr/>
          <p:nvPr/>
        </p:nvSpPr>
        <p:spPr>
          <a:xfrm rot="10800000">
            <a:off x="7848948" y="4572000"/>
            <a:ext cx="216211" cy="13506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66" name="Isosceles Triangle 65"/>
          <p:cNvSpPr/>
          <p:nvPr/>
        </p:nvSpPr>
        <p:spPr>
          <a:xfrm rot="10800000">
            <a:off x="1619317" y="4575875"/>
            <a:ext cx="216211" cy="13506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35" name="Rounded Rectangle 34"/>
          <p:cNvSpPr/>
          <p:nvPr/>
        </p:nvSpPr>
        <p:spPr>
          <a:xfrm>
            <a:off x="332561" y="11013783"/>
            <a:ext cx="8950908" cy="289744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SUCCESS LOOKS LIKE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52369" y="3485428"/>
            <a:ext cx="260831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</a:rPr>
              <a:t>3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>
          <a:xfrm rot="10800000">
            <a:off x="4780339" y="11272035"/>
            <a:ext cx="216211" cy="13506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69" name="Isosceles Triangle 68"/>
          <p:cNvSpPr/>
          <p:nvPr/>
        </p:nvSpPr>
        <p:spPr>
          <a:xfrm rot="10800000">
            <a:off x="7799148" y="11280663"/>
            <a:ext cx="216211" cy="13506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70" name="Isosceles Triangle 69"/>
          <p:cNvSpPr/>
          <p:nvPr/>
        </p:nvSpPr>
        <p:spPr>
          <a:xfrm rot="10800000">
            <a:off x="1676400" y="11294934"/>
            <a:ext cx="216211" cy="13506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77" name="Isosceles Triangle 76"/>
          <p:cNvSpPr/>
          <p:nvPr/>
        </p:nvSpPr>
        <p:spPr>
          <a:xfrm rot="10800000">
            <a:off x="4688834" y="2769392"/>
            <a:ext cx="361566" cy="201011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2" name="Rectangle 1"/>
          <p:cNvSpPr/>
          <p:nvPr/>
        </p:nvSpPr>
        <p:spPr>
          <a:xfrm>
            <a:off x="524012" y="291421"/>
            <a:ext cx="1368599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logo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2478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229</Words>
  <Application>Microsoft Office PowerPoint</Application>
  <PresentationFormat>A3 Paper (297x420 mm)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Lisa</cp:lastModifiedBy>
  <cp:revision>109</cp:revision>
  <cp:lastPrinted>2018-10-29T23:15:22Z</cp:lastPrinted>
  <dcterms:created xsi:type="dcterms:W3CDTF">2006-08-16T00:00:00Z</dcterms:created>
  <dcterms:modified xsi:type="dcterms:W3CDTF">2019-07-04T02:47:47Z</dcterms:modified>
</cp:coreProperties>
</file>